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320" r:id="rId8"/>
    <p:sldId id="32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8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" name="Google Shape;11;p1"/>
            <p:cNvSpPr/>
            <p:nvPr/>
          </p:nvSpPr>
          <p:spPr>
            <a:xfrm>
              <a:off x="0" y="2208"/>
              <a:ext cx="2515" cy="1970"/>
            </a:xfrm>
            <a:custGeom>
              <a:avLst/>
              <a:gdLst/>
              <a:ahLst/>
              <a:cxnLst/>
              <a:rect l="l" t="t" r="r" b="b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/>
              <a:rect l="l" t="t" r="r" b="b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/>
              <a:rect l="l" t="t" r="r" b="b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/>
              <a:rect l="l" t="t" r="r" b="b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/>
              <a:rect l="l" t="t" r="r" b="b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/>
              <a:rect l="l" t="t" r="r" b="b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/>
              <a:rect l="l" t="t" r="r" b="b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/>
              <a:rect l="l" t="t" r="r" b="b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/>
              <a:rect l="l" t="t" r="r" b="b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 txBox="1"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 txBox="1"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0" y="4032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0" y="4032"/>
              <a:ext cx="5760" cy="336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0" y="0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8C795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/>
              <a:rect l="l" t="t" r="r" b="b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/>
              <a:rect l="l" t="t" r="r" b="b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932" y="1728"/>
              <a:ext cx="2828" cy="2366"/>
            </a:xfrm>
            <a:custGeom>
              <a:avLst/>
              <a:gdLst/>
              <a:ahLst/>
              <a:cxnLst/>
              <a:rect l="l" t="t" r="r" b="b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/>
              <a:rect l="l" t="t" r="r" b="b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3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2208"/>
              <a:ext cx="2515" cy="1970"/>
            </a:xfrm>
            <a:custGeom>
              <a:avLst/>
              <a:gdLst/>
              <a:ahLst/>
              <a:cxnLst/>
              <a:rect l="l" t="t" r="r" b="b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/>
              <a:rect l="l" t="t" r="r" b="b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/>
              <a:rect l="l" t="t" r="r" b="b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/>
              <a:rect l="l" t="t" r="r" b="b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/>
              <a:rect l="l" t="t" r="r" b="b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/>
              <a:rect l="l" t="t" r="r" b="b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/>
              <a:rect l="l" t="t" r="r" b="b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/>
              <a:rect l="l" t="t" r="r" b="b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/>
              <a:rect l="l" t="t" r="r" b="b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0" y="4032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0" y="4032"/>
              <a:ext cx="5760" cy="336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0" y="0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8C795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/>
              <a:rect l="l" t="t" r="r" b="b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/>
              <a:rect l="l" t="t" r="r" b="b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2932" y="1728"/>
              <a:ext cx="2828" cy="2366"/>
            </a:xfrm>
            <a:custGeom>
              <a:avLst/>
              <a:gdLst/>
              <a:ahLst/>
              <a:cxnLst/>
              <a:rect l="l" t="t" r="r" b="b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/>
              <a:rect l="l" t="t" r="r" b="b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574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GD-ĐT GÒ VẤP </a:t>
            </a:r>
            <a:b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TOÀN THỂ </a:t>
            </a:r>
            <a:br>
              <a:rPr lang="en-US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SINH KHỐI 8 </a:t>
            </a:r>
            <a:br>
              <a:rPr lang="en-US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CÁC TRƯỜNG THCS</a:t>
            </a:r>
            <a:br>
              <a:rPr lang="en-US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Niên khóa: 2021 – 2022.</a:t>
            </a:r>
            <a:br>
              <a:rPr lang="en-US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/>
        </p:nvSpPr>
        <p:spPr>
          <a:xfrm>
            <a:off x="1028700" y="57150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Đọc bản vẽ chi tiết</a:t>
            </a:r>
            <a:endParaRPr/>
          </a:p>
        </p:txBody>
      </p:sp>
      <p:sp>
        <p:nvSpPr>
          <p:cNvPr id="203" name="Google Shape;203;p22" descr="Hình nào trong 1.2 là bản vẽ kĩ thuật? - Tech12h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22"/>
          <p:cNvCxnSpPr/>
          <p:nvPr/>
        </p:nvCxnSpPr>
        <p:spPr>
          <a:xfrm rot="10800000" flipH="1">
            <a:off x="2876550" y="1111350"/>
            <a:ext cx="1619400" cy="1117500"/>
          </a:xfrm>
          <a:prstGeom prst="curvedConnector3">
            <a:avLst>
              <a:gd name="adj1" fmla="val 10799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205" name="Google Shape;205;p22"/>
          <p:cNvCxnSpPr/>
          <p:nvPr/>
        </p:nvCxnSpPr>
        <p:spPr>
          <a:xfrm>
            <a:off x="2876550" y="2222500"/>
            <a:ext cx="1619400" cy="12600"/>
          </a:xfrm>
          <a:prstGeom prst="curvedConnector3">
            <a:avLst>
              <a:gd name="adj1" fmla="val 10799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06" name="Google Shape;206;p22"/>
          <p:cNvSpPr/>
          <p:nvPr/>
        </p:nvSpPr>
        <p:spPr>
          <a:xfrm>
            <a:off x="-19050" y="1562100"/>
            <a:ext cx="2895600" cy="12763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1.Khung tên</a:t>
            </a: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4495800" y="654050"/>
            <a:ext cx="4343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 gọi chi tiết.</a:t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4495800" y="1765300"/>
            <a:ext cx="23622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 liệu.</a:t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4495800" y="2914650"/>
            <a:ext cx="18288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lệ.</a:t>
            </a:r>
            <a:endParaRPr/>
          </a:p>
        </p:txBody>
      </p:sp>
      <p:cxnSp>
        <p:nvCxnSpPr>
          <p:cNvPr id="210" name="Google Shape;210;p22"/>
          <p:cNvCxnSpPr/>
          <p:nvPr/>
        </p:nvCxnSpPr>
        <p:spPr>
          <a:xfrm>
            <a:off x="2876550" y="2200275"/>
            <a:ext cx="1619400" cy="1171500"/>
          </a:xfrm>
          <a:prstGeom prst="curvedConnector3">
            <a:avLst>
              <a:gd name="adj1" fmla="val 10799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11" name="Google Shape;211;p22"/>
          <p:cNvSpPr/>
          <p:nvPr/>
        </p:nvSpPr>
        <p:spPr>
          <a:xfrm>
            <a:off x="-19050" y="4572000"/>
            <a:ext cx="2895600" cy="1276350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2.Hình biểu diễn</a:t>
            </a:r>
            <a:endParaRPr/>
          </a:p>
        </p:txBody>
      </p:sp>
      <p:cxnSp>
        <p:nvCxnSpPr>
          <p:cNvPr id="212" name="Google Shape;212;p22"/>
          <p:cNvCxnSpPr/>
          <p:nvPr/>
        </p:nvCxnSpPr>
        <p:spPr>
          <a:xfrm rot="10800000" flipH="1">
            <a:off x="2876550" y="4572075"/>
            <a:ext cx="933600" cy="638100"/>
          </a:xfrm>
          <a:prstGeom prst="curvedConnector3">
            <a:avLst>
              <a:gd name="adj1" fmla="val 10798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213" name="Google Shape;213;p22"/>
          <p:cNvCxnSpPr/>
          <p:nvPr/>
        </p:nvCxnSpPr>
        <p:spPr>
          <a:xfrm>
            <a:off x="2867025" y="5210175"/>
            <a:ext cx="962100" cy="585900"/>
          </a:xfrm>
          <a:prstGeom prst="curvedConnector3">
            <a:avLst>
              <a:gd name="adj1" fmla="val 10799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14" name="Google Shape;214;p22"/>
          <p:cNvSpPr/>
          <p:nvPr/>
        </p:nvSpPr>
        <p:spPr>
          <a:xfrm>
            <a:off x="3810000" y="4114800"/>
            <a:ext cx="5029200" cy="914400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 gọi hình chiếu.</a:t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3829050" y="5338762"/>
            <a:ext cx="5010150" cy="914400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trí hình cắt.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/>
        </p:nvSpPr>
        <p:spPr>
          <a:xfrm>
            <a:off x="1028700" y="57150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Đọc bản vẽ chi tiết</a:t>
            </a:r>
            <a:endParaRPr/>
          </a:p>
        </p:txBody>
      </p:sp>
      <p:sp>
        <p:nvSpPr>
          <p:cNvPr id="221" name="Google Shape;221;p23" descr="Hình nào trong 1.2 là bản vẽ kĩ thuật? - Tech12h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23"/>
          <p:cNvCxnSpPr/>
          <p:nvPr/>
        </p:nvCxnSpPr>
        <p:spPr>
          <a:xfrm rot="10800000" flipH="1">
            <a:off x="2876550" y="1562075"/>
            <a:ext cx="1467000" cy="930300"/>
          </a:xfrm>
          <a:prstGeom prst="curvedConnector3">
            <a:avLst>
              <a:gd name="adj1" fmla="val 10799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23" name="Google Shape;223;p23"/>
          <p:cNvSpPr/>
          <p:nvPr/>
        </p:nvSpPr>
        <p:spPr>
          <a:xfrm>
            <a:off x="-19050" y="1854200"/>
            <a:ext cx="2895600" cy="12763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3.Kích thước</a:t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4343400" y="631825"/>
            <a:ext cx="4495800" cy="18605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 thước chung của chi tiết.</a:t>
            </a:r>
            <a:endParaRPr/>
          </a:p>
        </p:txBody>
      </p:sp>
      <p:cxnSp>
        <p:nvCxnSpPr>
          <p:cNvPr id="225" name="Google Shape;225;p23"/>
          <p:cNvCxnSpPr/>
          <p:nvPr/>
        </p:nvCxnSpPr>
        <p:spPr>
          <a:xfrm>
            <a:off x="2876550" y="2492375"/>
            <a:ext cx="1438200" cy="1097100"/>
          </a:xfrm>
          <a:prstGeom prst="curvedConnector3">
            <a:avLst>
              <a:gd name="adj1" fmla="val 10801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26" name="Google Shape;226;p23"/>
          <p:cNvSpPr/>
          <p:nvPr/>
        </p:nvSpPr>
        <p:spPr>
          <a:xfrm>
            <a:off x="-19050" y="4976812"/>
            <a:ext cx="2895600" cy="1276350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Yêu cầu kỹ thuật</a:t>
            </a:r>
            <a:endParaRPr/>
          </a:p>
        </p:txBody>
      </p:sp>
      <p:cxnSp>
        <p:nvCxnSpPr>
          <p:cNvPr id="227" name="Google Shape;227;p23"/>
          <p:cNvCxnSpPr/>
          <p:nvPr/>
        </p:nvCxnSpPr>
        <p:spPr>
          <a:xfrm rot="10800000" flipH="1">
            <a:off x="2847975" y="4976887"/>
            <a:ext cx="933600" cy="638100"/>
          </a:xfrm>
          <a:prstGeom prst="curvedConnector3">
            <a:avLst>
              <a:gd name="adj1" fmla="val 10798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228" name="Google Shape;228;p23"/>
          <p:cNvCxnSpPr/>
          <p:nvPr/>
        </p:nvCxnSpPr>
        <p:spPr>
          <a:xfrm>
            <a:off x="2833687" y="5586412"/>
            <a:ext cx="962100" cy="585900"/>
          </a:xfrm>
          <a:prstGeom prst="curvedConnector3">
            <a:avLst>
              <a:gd name="adj1" fmla="val 10799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29" name="Google Shape;229;p23"/>
          <p:cNvSpPr/>
          <p:nvPr/>
        </p:nvSpPr>
        <p:spPr>
          <a:xfrm>
            <a:off x="3781425" y="4519612"/>
            <a:ext cx="3762375" cy="914400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công.</a:t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3829050" y="5795962"/>
            <a:ext cx="3714750" cy="914400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Xử lý bề mặt.</a:t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>
            <a:off x="4314825" y="2659062"/>
            <a:ext cx="4495800" cy="18605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 thước các phần của chi tiết.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/>
        </p:nvSpPr>
        <p:spPr>
          <a:xfrm>
            <a:off x="1028700" y="57150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Đọc bản vẽ chi tiết</a:t>
            </a:r>
            <a:endParaRPr/>
          </a:p>
        </p:txBody>
      </p:sp>
      <p:sp>
        <p:nvSpPr>
          <p:cNvPr id="237" name="Google Shape;237;p24" descr="Hình nào trong 1.2 là bản vẽ kĩ thuật? - Tech12h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24"/>
          <p:cNvCxnSpPr/>
          <p:nvPr/>
        </p:nvCxnSpPr>
        <p:spPr>
          <a:xfrm rot="10800000" flipH="1">
            <a:off x="2857500" y="2301750"/>
            <a:ext cx="1438200" cy="1070100"/>
          </a:xfrm>
          <a:prstGeom prst="curvedConnector3">
            <a:avLst>
              <a:gd name="adj1" fmla="val 10801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39" name="Google Shape;239;p24"/>
          <p:cNvSpPr/>
          <p:nvPr/>
        </p:nvSpPr>
        <p:spPr>
          <a:xfrm>
            <a:off x="-38100" y="2733675"/>
            <a:ext cx="2895600" cy="12763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5.Tổng hợp</a:t>
            </a: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4295775" y="1371600"/>
            <a:ext cx="4495800" cy="18605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 tả hình dạng và cấu tạo của chi tiết.</a:t>
            </a:r>
            <a:endParaRPr/>
          </a:p>
        </p:txBody>
      </p:sp>
      <p:cxnSp>
        <p:nvCxnSpPr>
          <p:cNvPr id="241" name="Google Shape;241;p24"/>
          <p:cNvCxnSpPr/>
          <p:nvPr/>
        </p:nvCxnSpPr>
        <p:spPr>
          <a:xfrm>
            <a:off x="2905125" y="3413125"/>
            <a:ext cx="1438200" cy="888900"/>
          </a:xfrm>
          <a:prstGeom prst="curvedConnector3">
            <a:avLst>
              <a:gd name="adj1" fmla="val 10801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42" name="Google Shape;242;p24"/>
          <p:cNvSpPr/>
          <p:nvPr/>
        </p:nvSpPr>
        <p:spPr>
          <a:xfrm>
            <a:off x="4343400" y="3371850"/>
            <a:ext cx="4495800" cy="18605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dụng của  chi tiết.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 descr="Ghi nhớ ngay các biển báo giao thông đường bộ cơ bản của Việt Nam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5" descr="Ghi nhớ ngay các biển báo giao thông đường bộ cơ bản của Việt Nam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5" descr="Ghi nhớ ngay các biển báo giao thông đường bộ cơ bản của Việt Nam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5" descr="Ký hiệu hàng dễ vỡ | Vans, Blog"/>
          <p:cNvSpPr txBox="1"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" y="1047750"/>
            <a:ext cx="7694612" cy="4760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2655887" y="325437"/>
            <a:ext cx="3830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Đọc bản vẽ chi tiết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 descr="Ghi nhớ ngay các biển báo giao thông đường bộ cơ bản của Việt Nam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6" descr="Ghi nhớ ngay các biển báo giao thông đường bộ cơ bản của Việt Nam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6" descr="Ghi nhớ ngay các biển báo giao thông đường bộ cơ bản của Việt Nam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6" descr="Ký hiệu hàng dễ vỡ | Vans, Blog"/>
          <p:cNvSpPr txBox="1"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2655887" y="41275"/>
            <a:ext cx="3830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Đọc bản vẽ chi tiết</a:t>
            </a:r>
            <a:endParaRPr/>
          </a:p>
        </p:txBody>
      </p:sp>
      <p:pic>
        <p:nvPicPr>
          <p:cNvPr id="262" name="Google Shape;262;p26"/>
          <p:cNvPicPr preferRelativeResize="0"/>
          <p:nvPr/>
        </p:nvPicPr>
        <p:blipFill rotWithShape="1">
          <a:blip r:embed="rId3">
            <a:alphaModFix/>
          </a:blip>
          <a:srcRect t="9608"/>
          <a:stretch/>
        </p:blipFill>
        <p:spPr>
          <a:xfrm>
            <a:off x="0" y="617537"/>
            <a:ext cx="9144000" cy="624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400050" y="0"/>
            <a:ext cx="822960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sinh quan sát bản vẽ sau</a:t>
            </a:r>
            <a:endParaRPr/>
          </a:p>
        </p:txBody>
      </p:sp>
      <p:sp>
        <p:nvSpPr>
          <p:cNvPr id="268" name="Google Shape;268;p27"/>
          <p:cNvSpPr txBox="1"/>
          <p:nvPr/>
        </p:nvSpPr>
        <p:spPr>
          <a:xfrm>
            <a:off x="0" y="42672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1.Bản vẽ kỹ thuật này thiếu nội dung nào?</a:t>
            </a:r>
            <a:endParaRPr/>
          </a:p>
        </p:txBody>
      </p:sp>
      <p:sp>
        <p:nvSpPr>
          <p:cNvPr id="269" name="Google Shape;269;p27"/>
          <p:cNvSpPr txBox="1"/>
          <p:nvPr/>
        </p:nvSpPr>
        <p:spPr>
          <a:xfrm>
            <a:off x="-38100" y="4784725"/>
            <a:ext cx="96012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2.Em hãy cho biết nội dung cần hiểu khi đọc kích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thước?</a:t>
            </a:r>
            <a:endParaRPr/>
          </a:p>
        </p:txBody>
      </p:sp>
      <p:sp>
        <p:nvSpPr>
          <p:cNvPr id="270" name="Google Shape;270;p27"/>
          <p:cNvSpPr txBox="1"/>
          <p:nvPr/>
        </p:nvSpPr>
        <p:spPr>
          <a:xfrm>
            <a:off x="1238250" y="5562600"/>
            <a:ext cx="748665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 thước chung của chi tiết.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 thước các phần của chi tiết.</a:t>
            </a:r>
            <a:endParaRPr/>
          </a:p>
        </p:txBody>
      </p:sp>
      <p:sp>
        <p:nvSpPr>
          <p:cNvPr id="271" name="Google Shape;271;p27"/>
          <p:cNvSpPr txBox="1"/>
          <p:nvPr/>
        </p:nvSpPr>
        <p:spPr>
          <a:xfrm>
            <a:off x="1905000" y="3105150"/>
            <a:ext cx="10668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1905000" y="3429000"/>
            <a:ext cx="1066800" cy="646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 descr="Bài 12: Thực hành Đọc bản vẽ chi tiết đơn giản có hình ren - Hoc2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7"/>
          <p:cNvPicPr preferRelativeResize="0"/>
          <p:nvPr/>
        </p:nvPicPr>
        <p:blipFill rotWithShape="1">
          <a:blip r:embed="rId3">
            <a:alphaModFix/>
          </a:blip>
          <a:srcRect l="4769" t="6349" r="4416" b="15063"/>
          <a:stretch/>
        </p:blipFill>
        <p:spPr>
          <a:xfrm>
            <a:off x="2105025" y="762000"/>
            <a:ext cx="531495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 txBox="1"/>
          <p:nvPr/>
        </p:nvSpPr>
        <p:spPr>
          <a:xfrm>
            <a:off x="2438400" y="3429000"/>
            <a:ext cx="1066800" cy="64611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/>
        </p:nvSpPr>
        <p:spPr>
          <a:xfrm>
            <a:off x="533400" y="190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38100" y="3048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Trình tự đọc bản vẽ chi tiết:</a:t>
            </a:r>
            <a:endParaRPr sz="3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1.Khung tên.	2.Tổng hợp.    3.Yêu cầu kỹ thuật.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4.Kích thước. 	5. Hình biểu diễn.</a:t>
            </a:r>
            <a:endParaRPr sz="32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1, 5, 4, 2, 3                 b. 1, 5, 4, 3,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1, 5, 3, 4, 2                 d. 1, 5, 2, 4, 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/>
          </a:p>
        </p:txBody>
      </p:sp>
      <p:sp>
        <p:nvSpPr>
          <p:cNvPr id="282" name="Google Shape;282;p28"/>
          <p:cNvSpPr txBox="1"/>
          <p:nvPr/>
        </p:nvSpPr>
        <p:spPr>
          <a:xfrm>
            <a:off x="-19050" y="3162300"/>
            <a:ext cx="914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Nội dung cần hiểu khi đọc khung tên của bản vẽ chi tiết.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Vật liệu, tỉ lệ, ngày vẽ.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Tỉ lệ, tên người vẽ, tên người kiểm tra.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Tên gọi chi tiết, ngày kiểm tra, vật liệu.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d.Vật liệu , tên gọi chi tiết, tỉ lệ.</a:t>
            </a:r>
            <a:endParaRPr/>
          </a:p>
        </p:txBody>
      </p:sp>
      <p:sp>
        <p:nvSpPr>
          <p:cNvPr id="283" name="Google Shape;283;p28"/>
          <p:cNvSpPr/>
          <p:nvPr/>
        </p:nvSpPr>
        <p:spPr>
          <a:xfrm>
            <a:off x="3943350" y="2133600"/>
            <a:ext cx="457200" cy="51435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-19050" y="6019800"/>
            <a:ext cx="457200" cy="51435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/>
          <p:nvPr/>
        </p:nvSpPr>
        <p:spPr>
          <a:xfrm>
            <a:off x="533400" y="190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38100" y="590550"/>
            <a:ext cx="914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3.Bản vẽ chi tiết dùng để: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Chế tạo chi tiết.      	b. Kiểm tra chi tiết. 	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Cả 2 câu đều đúng.	d. Cả 2 câu đều sai.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/>
          </a:p>
        </p:txBody>
      </p:sp>
      <p:sp>
        <p:nvSpPr>
          <p:cNvPr id="291" name="Google Shape;291;p29"/>
          <p:cNvSpPr txBox="1"/>
          <p:nvPr/>
        </p:nvSpPr>
        <p:spPr>
          <a:xfrm>
            <a:off x="38100" y="2876550"/>
            <a:ext cx="9144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Em hãy xem lại bản vẽ chi tiết vòng đai và cho biết ý nghĩa của kích thước R25.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R25 là kích thước bán kính trong.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R25 là kích thước bán kính ngoài.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R25 là kích thước đường kính ngoài.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R25 là kích thước đường kính trong.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/>
          </a:p>
        </p:txBody>
      </p:sp>
      <p:sp>
        <p:nvSpPr>
          <p:cNvPr id="292" name="Google Shape;292;p29"/>
          <p:cNvSpPr/>
          <p:nvPr/>
        </p:nvSpPr>
        <p:spPr>
          <a:xfrm>
            <a:off x="0" y="1771650"/>
            <a:ext cx="533400" cy="60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-57150" y="3981450"/>
            <a:ext cx="533400" cy="60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382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NHỚ</a:t>
            </a:r>
            <a:endParaRPr/>
          </a:p>
        </p:txBody>
      </p:sp>
      <p:sp>
        <p:nvSpPr>
          <p:cNvPr id="299" name="Google Shape;299;p30"/>
          <p:cNvSpPr txBox="1"/>
          <p:nvPr/>
        </p:nvSpPr>
        <p:spPr>
          <a:xfrm>
            <a:off x="228600" y="1676400"/>
            <a:ext cx="8382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Bản vẽ chi tiết bao gồm các hình biểu diễn, các kích thước và các thông tin cần thiết khác để xác định chi tiết đó.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Để nâng cao kỹ năng đọc bản vẽ chi tiết, cần luyện tập nhiều.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>
            <a:spLocks noGrp="1"/>
          </p:cNvSpPr>
          <p:nvPr>
            <p:ph type="title"/>
          </p:nvPr>
        </p:nvSpPr>
        <p:spPr>
          <a:xfrm>
            <a:off x="381000" y="19050"/>
            <a:ext cx="8382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hướng dẫn tự học </a:t>
            </a:r>
            <a:endParaRPr/>
          </a:p>
        </p:txBody>
      </p:sp>
      <p:sp>
        <p:nvSpPr>
          <p:cNvPr id="305" name="Google Shape;305;p31"/>
          <p:cNvSpPr txBox="1"/>
          <p:nvPr/>
        </p:nvSpPr>
        <p:spPr>
          <a:xfrm>
            <a:off x="19050" y="3810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Học sinh cần nắm vững cách đọc một bản vẽ chi tiết để thấy giá trị ban đầu trước khi chế tạo.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Học sinh hãy vận dụng kiến thức đã học để đọc phần khung tên, hình biểu diễn và yêu cầu kỹ thuật của bản vẽ chi tiết này.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3.Xem trước bài 10:</a:t>
            </a:r>
            <a:r>
              <a:rPr lang="en-US" sz="3200" b="1" i="0" u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 đọc BVCT có hình cắt.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 l="2919" t="4890" b="11412"/>
          <a:stretch/>
        </p:blipFill>
        <p:spPr>
          <a:xfrm>
            <a:off x="1695450" y="704850"/>
            <a:ext cx="57023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 descr="Bút bi – Wikipedia tiếng Việt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 descr="Bút bi – Wikipedia tiếng Việt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3">
            <a:alphaModFix/>
          </a:blip>
          <a:srcRect t="55839"/>
          <a:stretch/>
        </p:blipFill>
        <p:spPr>
          <a:xfrm>
            <a:off x="800100" y="609600"/>
            <a:ext cx="73533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 b="39866"/>
          <a:stretch/>
        </p:blipFill>
        <p:spPr>
          <a:xfrm>
            <a:off x="800100" y="3581400"/>
            <a:ext cx="72580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ctrTitle"/>
          </p:nvPr>
        </p:nvSpPr>
        <p:spPr>
          <a:xfrm>
            <a:off x="190500" y="2933700"/>
            <a:ext cx="8610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200"/>
              <a:buFont typeface="Times New Roman"/>
              <a:buNone/>
            </a:pPr>
            <a:br>
              <a:rPr lang="en-US" sz="3200" b="1" i="0" u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</a:t>
            </a: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3200" b="1" i="0" u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VẼ CHI TIẾT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609600" y="4572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609600" y="169545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II</a:t>
            </a: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VẼ KỸ THUẬT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457200" y="19050"/>
            <a:ext cx="8229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1.Kiến thức, kỹ năng: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*Biết được nội dung bản vẽ chi tiết.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*Biết được cách đọc bản vẽ chi tiết đơn giản.</a:t>
            </a:r>
            <a:endParaRPr sz="32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2.Phát triển năng lực: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*Năng lực tự chủ và tự học.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*Năng lực giao tiếp và hợp tác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*Năng lực giải quyết vấn đề và sáng tạo.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*Năng lực sử dụng công nghệ.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b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CHÍNH</a:t>
            </a: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381000" y="20574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None/>
            </a:pPr>
            <a:r>
              <a:rPr lang="en-US" sz="4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1.Nội dung bản vẽ chi tiết.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None/>
            </a:pPr>
            <a:r>
              <a:rPr lang="en-US" sz="4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2.Cách đọc bản vẽ chi tiết.</a:t>
            </a:r>
            <a:endParaRPr/>
          </a:p>
          <a:p>
            <a:pPr marL="342900" marR="0" lvl="0" indent="-175260" algn="l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2640"/>
              <a:buFont typeface="Noto Sans Symbols"/>
              <a:buNone/>
            </a:pPr>
            <a:endParaRPr sz="44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>
            <a:extLst>
              <a:ext uri="{FF2B5EF4-FFF2-40B4-BE49-F238E27FC236}">
                <a16:creationId xmlns:a16="http://schemas.microsoft.com/office/drawing/2014/main" id="{C30A38EB-D3FE-4776-AB5D-F30DC838A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221" y="2667000"/>
            <a:ext cx="9016779" cy="2111734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 - </a:t>
            </a:r>
            <a:r>
              <a:rPr lang="en-US" altLang="en-US" sz="4800" b="1" dirty="0" err="1">
                <a:solidFill>
                  <a:srgbClr val="0000CC"/>
                </a:solidFill>
                <a:latin typeface="VNI-Times" pitchFamily="2" charset="0"/>
              </a:rPr>
              <a:t>Baûn</a:t>
            </a: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VNI-Times" pitchFamily="2" charset="0"/>
              </a:rPr>
              <a:t>veõ</a:t>
            </a: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 chi </a:t>
            </a:r>
            <a:r>
              <a:rPr lang="en-US" altLang="en-US" sz="4800" b="1" dirty="0" err="1">
                <a:solidFill>
                  <a:srgbClr val="0000CC"/>
                </a:solidFill>
                <a:latin typeface="VNI-Times" pitchFamily="2" charset="0"/>
              </a:rPr>
              <a:t>tieát</a:t>
            </a: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VNI-Times" pitchFamily="2" charset="0"/>
              </a:rPr>
              <a:t>laø</a:t>
            </a: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VNI-Times" pitchFamily="2" charset="0"/>
              </a:rPr>
              <a:t>gì</a:t>
            </a: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 - </a:t>
            </a:r>
            <a:r>
              <a:rPr lang="en-US" altLang="en-US" sz="4800" b="1" dirty="0" err="1">
                <a:solidFill>
                  <a:srgbClr val="0000CC"/>
                </a:solidFill>
                <a:latin typeface="VNI-Times" pitchFamily="2" charset="0"/>
              </a:rPr>
              <a:t>Coâng</a:t>
            </a: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VNI-Times" pitchFamily="2" charset="0"/>
              </a:rPr>
              <a:t>duïng</a:t>
            </a:r>
            <a:r>
              <a:rPr lang="en-US" altLang="en-US" sz="4800" b="1" dirty="0">
                <a:solidFill>
                  <a:srgbClr val="0000CC"/>
                </a:solidFill>
                <a:latin typeface="VNI-Times" pitchFamily="2" charset="0"/>
              </a:rPr>
              <a:t>?</a:t>
            </a:r>
            <a:endParaRPr lang="en-US" altLang="en-US" sz="4800" dirty="0">
              <a:latin typeface="VNI-Times" pitchFamily="2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DC6B00-202F-416C-A993-6862AEB27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>
              <a:lnSpc>
                <a:spcPct val="90000"/>
              </a:lnSpc>
              <a:defRPr/>
            </a:pPr>
            <a:r>
              <a:rPr lang="en-US" sz="3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sz="3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r>
              <a:rPr lang="en-US" sz="3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Nội</a:t>
            </a:r>
            <a:r>
              <a:rPr lang="en-US" sz="3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dung </a:t>
            </a:r>
            <a:r>
              <a:rPr lang="en-US" sz="3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3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bản</a:t>
            </a:r>
            <a:r>
              <a:rPr lang="en-US" sz="3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r>
              <a:rPr lang="en-US" sz="3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chi </a:t>
            </a:r>
            <a:r>
              <a:rPr lang="en-US" sz="3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endParaRPr lang="en-US" sz="3800" b="1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>
            <a:extLst>
              <a:ext uri="{FF2B5EF4-FFF2-40B4-BE49-F238E27FC236}">
                <a16:creationId xmlns:a16="http://schemas.microsoft.com/office/drawing/2014/main" id="{104E6382-E1E5-4387-9436-233919171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525000" cy="2743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VNI-Times" pitchFamily="2" charset="0"/>
              </a:rPr>
              <a:t> - </a:t>
            </a:r>
            <a:r>
              <a:rPr lang="en-US" altLang="en-US" sz="4800" b="1" i="1" u="sng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en-US" altLang="en-US" sz="4800" b="1">
                <a:solidFill>
                  <a:srgbClr val="0000CC"/>
                </a:solidFill>
                <a:latin typeface="VNI-Times" pitchFamily="2" charset="0"/>
              </a:rPr>
              <a:t>: Baûn veõ chi tieát bao goàm caùc hình bieåu dieãn,caùc kích thöôùc vaø caùc thoâng tin caàn thieát ñeå xaùc ñònh chi tieát maùy.</a:t>
            </a:r>
            <a:endParaRPr lang="en-US" altLang="en-US" sz="4800">
              <a:latin typeface="VNI-Times" pitchFamily="2" charset="0"/>
            </a:endParaRPr>
          </a:p>
        </p:txBody>
      </p:sp>
      <p:sp>
        <p:nvSpPr>
          <p:cNvPr id="175109" name="Text Box 5">
            <a:extLst>
              <a:ext uri="{FF2B5EF4-FFF2-40B4-BE49-F238E27FC236}">
                <a16:creationId xmlns:a16="http://schemas.microsoft.com/office/drawing/2014/main" id="{0628F800-04A6-4CDE-918C-5C8F108F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71988"/>
            <a:ext cx="868838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-Công dụng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chế tạo và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chi tiết máy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4D39C08-9BFD-406C-B216-2A1D6FF05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  <p:bldP spid="175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1028700" y="57150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bản vẽ chi tiết</a:t>
            </a:r>
            <a:endParaRPr/>
          </a:p>
        </p:txBody>
      </p:sp>
      <p:sp>
        <p:nvSpPr>
          <p:cNvPr id="172" name="Google Shape;172;p20" descr="Hình nào trong 1.2 là bản vẽ kĩ thuật? - Tech12h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2057400" y="1905000"/>
            <a:ext cx="838200" cy="609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2362200" y="1905000"/>
            <a:ext cx="114300" cy="460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1700212"/>
            <a:ext cx="69342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2419350" y="2057400"/>
            <a:ext cx="8572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162300" y="2628900"/>
            <a:ext cx="2895600" cy="1143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41275" y="5892800"/>
            <a:ext cx="23590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biểu diễn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2495550" y="2981325"/>
            <a:ext cx="552450" cy="43815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3657600" y="3694112"/>
            <a:ext cx="457200" cy="342900"/>
          </a:xfrm>
          <a:prstGeom prst="rect">
            <a:avLst/>
          </a:prstGeom>
          <a:noFill/>
          <a:ln w="2857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20"/>
          <p:cNvCxnSpPr/>
          <p:nvPr/>
        </p:nvCxnSpPr>
        <p:spPr>
          <a:xfrm>
            <a:off x="2495550" y="3419475"/>
            <a:ext cx="781050" cy="2719387"/>
          </a:xfrm>
          <a:prstGeom prst="straightConnector1">
            <a:avLst/>
          </a:prstGeom>
          <a:noFill/>
          <a:ln w="28575" cap="flat" cmpd="sng">
            <a:solidFill>
              <a:srgbClr val="0066F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82" name="Google Shape;182;p20"/>
          <p:cNvCxnSpPr/>
          <p:nvPr/>
        </p:nvCxnSpPr>
        <p:spPr>
          <a:xfrm flipH="1">
            <a:off x="3276600" y="4037012"/>
            <a:ext cx="381000" cy="2101850"/>
          </a:xfrm>
          <a:prstGeom prst="straightConnector1">
            <a:avLst/>
          </a:prstGeom>
          <a:noFill/>
          <a:ln w="28575" cap="flat" cmpd="sng">
            <a:solidFill>
              <a:srgbClr val="0066F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83" name="Google Shape;183;p20"/>
          <p:cNvSpPr txBox="1"/>
          <p:nvPr/>
        </p:nvSpPr>
        <p:spPr>
          <a:xfrm>
            <a:off x="2208212" y="6138862"/>
            <a:ext cx="2136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 thước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5791200" y="3581400"/>
            <a:ext cx="1219200" cy="9144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20"/>
          <p:cNvCxnSpPr/>
          <p:nvPr/>
        </p:nvCxnSpPr>
        <p:spPr>
          <a:xfrm>
            <a:off x="5791200" y="3581400"/>
            <a:ext cx="0" cy="2462212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86" name="Google Shape;186;p20"/>
          <p:cNvSpPr txBox="1"/>
          <p:nvPr/>
        </p:nvSpPr>
        <p:spPr>
          <a:xfrm>
            <a:off x="4791075" y="5835650"/>
            <a:ext cx="200025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kỹ thuật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2805112" y="4616450"/>
            <a:ext cx="5000625" cy="12192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20"/>
          <p:cNvCxnSpPr/>
          <p:nvPr/>
        </p:nvCxnSpPr>
        <p:spPr>
          <a:xfrm>
            <a:off x="7620000" y="5840412"/>
            <a:ext cx="0" cy="488950"/>
          </a:xfrm>
          <a:prstGeom prst="straightConnector1">
            <a:avLst/>
          </a:prstGeom>
          <a:noFill/>
          <a:ln w="28575" cap="flat" cmpd="sng">
            <a:solidFill>
              <a:srgbClr val="0099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89" name="Google Shape;189;p20"/>
          <p:cNvSpPr txBox="1"/>
          <p:nvPr/>
        </p:nvSpPr>
        <p:spPr>
          <a:xfrm>
            <a:off x="6638925" y="6115050"/>
            <a:ext cx="22193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Khung tên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0" y="622300"/>
            <a:ext cx="9144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quan sát bản vẽ dưới đây để tìm nội dung cơ bản của một bản vẽ chi tiết</a:t>
            </a:r>
            <a:endParaRPr/>
          </a:p>
        </p:txBody>
      </p:sp>
      <p:cxnSp>
        <p:nvCxnSpPr>
          <p:cNvPr id="191" name="Google Shape;191;p20"/>
          <p:cNvCxnSpPr/>
          <p:nvPr/>
        </p:nvCxnSpPr>
        <p:spPr>
          <a:xfrm flipH="1">
            <a:off x="1220787" y="3751262"/>
            <a:ext cx="1941512" cy="22923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 descr="Hình nào trong 1.2 là bản vẽ kĩ thuật? - Tech12h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990600"/>
            <a:ext cx="8150225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On-screen Show (4:3)</PresentationFormat>
  <Paragraphs>86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Noto Sans Symbols</vt:lpstr>
      <vt:lpstr>Arial</vt:lpstr>
      <vt:lpstr>Times New Roman</vt:lpstr>
      <vt:lpstr>VNI-Times</vt:lpstr>
      <vt:lpstr>Maple</vt:lpstr>
      <vt:lpstr>1_Maple</vt:lpstr>
      <vt:lpstr>PHÒNG GD-ĐT GÒ VẤP   CHÀO MỪNG TOÀN THỂ  HỌC SINH KHỐI 8  CỦA CÁC TRƯỜNG THCS Niên khóa: 2021 – 2022. </vt:lpstr>
      <vt:lpstr>PowerPoint Presentation</vt:lpstr>
      <vt:lpstr> Bài 9  BẢN VẼ CHI TIẾT</vt:lpstr>
      <vt:lpstr>MỤC TIÊU</vt:lpstr>
      <vt:lpstr>   NỘI DUNG CHÍNH</vt:lpstr>
      <vt:lpstr>I. Nội dung của bản vẽ chi tiết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sinh quan sát bản vẽ sau</vt:lpstr>
      <vt:lpstr>PowerPoint Presentation</vt:lpstr>
      <vt:lpstr>PowerPoint Presentation</vt:lpstr>
      <vt:lpstr>GHI NHỚ</vt:lpstr>
      <vt:lpstr>Phần hướng dẫn tự học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GD-ĐT GÒ VẤP   CHÀO MỪNG TOÀN THỂ  HỌC SINH KHỐI 8  CỦA CÁC TRƯỜNG THCS Niên khóa: 2021 – 2022. </dc:title>
  <cp:lastModifiedBy>nguyen hoa</cp:lastModifiedBy>
  <cp:revision>1</cp:revision>
  <dcterms:modified xsi:type="dcterms:W3CDTF">2021-09-16T07:57:41Z</dcterms:modified>
</cp:coreProperties>
</file>